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Average"/>
      <p:regular r:id="rId20"/>
    </p:embeddedFont>
    <p:embeddedFont>
      <p:font typeface="Oswal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verage-regular.fntdata"/><Relationship Id="rId11" Type="http://schemas.openxmlformats.org/officeDocument/2006/relationships/slide" Target="slides/slide6.xml"/><Relationship Id="rId22" Type="http://schemas.openxmlformats.org/officeDocument/2006/relationships/font" Target="fonts/Oswald-bold.fntdata"/><Relationship Id="rId10" Type="http://schemas.openxmlformats.org/officeDocument/2006/relationships/slide" Target="slides/slide5.xml"/><Relationship Id="rId21" Type="http://schemas.openxmlformats.org/officeDocument/2006/relationships/font" Target="fonts/Oswald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jpg>
</file>

<file path=ppt/media/image20.jpg>
</file>

<file path=ppt/media/image21.png>
</file>

<file path=ppt/media/image22.png>
</file>

<file path=ppt/media/image23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df055529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2df055529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30a411cab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30a411cab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2df055529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2df055529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30a411cab5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30a411cab5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30a411cab5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30a411cab5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30a411cab5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30a411cab5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2df0555204_1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2df0555204_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30a411cab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30a411cab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30a411cab5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30a411cab5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2debb0bfa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2debb0bfa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2df055529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2df05552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30a411cab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30a411cab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0b26f2c2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30b26f2c2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Relationship Id="rId4" Type="http://schemas.openxmlformats.org/officeDocument/2006/relationships/image" Target="../media/image13.jpg"/><Relationship Id="rId5" Type="http://schemas.openxmlformats.org/officeDocument/2006/relationships/image" Target="../media/image10.jpg"/><Relationship Id="rId6" Type="http://schemas.openxmlformats.org/officeDocument/2006/relationships/image" Target="../media/image1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jpg"/><Relationship Id="rId4" Type="http://schemas.openxmlformats.org/officeDocument/2006/relationships/image" Target="../media/image11.jpg"/><Relationship Id="rId5" Type="http://schemas.openxmlformats.org/officeDocument/2006/relationships/image" Target="../media/image19.jpg"/><Relationship Id="rId6" Type="http://schemas.openxmlformats.org/officeDocument/2006/relationships/image" Target="../media/image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1.png"/><Relationship Id="rId6" Type="http://schemas.openxmlformats.org/officeDocument/2006/relationships/image" Target="../media/image20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Using unsupervised learning in search of new physics 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Sakarias Garcia de Presno Frette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635375" y="4952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Results</a:t>
            </a:r>
            <a:endParaRPr/>
          </a:p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311700" y="401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850" y="1162802"/>
            <a:ext cx="2325475" cy="3939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31325" y="115087"/>
            <a:ext cx="3317151" cy="24878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59438" y="2656375"/>
            <a:ext cx="3260923" cy="244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21900" y="1030400"/>
            <a:ext cx="2601574" cy="2601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title"/>
          </p:nvPr>
        </p:nvSpPr>
        <p:spPr>
          <a:xfrm>
            <a:off x="126725" y="415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Small autoencoder</a:t>
            </a:r>
            <a:endParaRPr/>
          </a:p>
        </p:txBody>
      </p:sp>
      <p:sp>
        <p:nvSpPr>
          <p:cNvPr id="139" name="Google Shape;139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6950" y="103350"/>
            <a:ext cx="3066952" cy="252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54632" y="2718599"/>
            <a:ext cx="3171604" cy="2378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06550" y="1473125"/>
            <a:ext cx="2325750" cy="232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9825" y="1065225"/>
            <a:ext cx="2724502" cy="2378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Standard scaling</a:t>
            </a:r>
            <a:endParaRPr/>
          </a:p>
        </p:txBody>
      </p:sp>
      <p:sp>
        <p:nvSpPr>
          <p:cNvPr id="149" name="Google Shape;149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7988" y="134175"/>
            <a:ext cx="3248037" cy="2405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1550" y="2648225"/>
            <a:ext cx="3134476" cy="2329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83625" y="1017725"/>
            <a:ext cx="2650825" cy="248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700" y="948650"/>
            <a:ext cx="2409126" cy="4080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Topics for discussion</a:t>
            </a:r>
            <a:endParaRPr/>
          </a:p>
        </p:txBody>
      </p:sp>
      <p:sp>
        <p:nvSpPr>
          <p:cNvPr id="159" name="Google Shape;159;p25"/>
          <p:cNvSpPr txBox="1"/>
          <p:nvPr>
            <p:ph idx="1" type="body"/>
          </p:nvPr>
        </p:nvSpPr>
        <p:spPr>
          <a:xfrm>
            <a:off x="311700" y="1152475"/>
            <a:ext cx="4446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no" sz="1400"/>
              <a:t>Extended gridsearch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no"/>
              <a:t>More hyper parameters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no"/>
              <a:t>More computation time required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no"/>
              <a:t>Better sampling for more accurate representation of sm processes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no" sz="1400"/>
              <a:t>Reevaluating the metric for learning (weighted reconstruction error per feature)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no" sz="1400"/>
              <a:t>Rethinking construction of higher level features</a:t>
            </a:r>
            <a:endParaRPr sz="1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Conclusion</a:t>
            </a:r>
            <a:endParaRPr/>
          </a:p>
        </p:txBody>
      </p:sp>
      <p:sp>
        <p:nvSpPr>
          <p:cNvPr id="165" name="Google Shape;165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Outline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Motivation for the project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Machine learning phenomenology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Implementation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Results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Topics for discussion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727650" y="533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Using auto encoder for anomaly detection with ATLAS open data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255650" y="1533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Attempt to see if the auto encoder can learn, without copying, to reconstruct sm processes and filter out new physics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Test against new physics models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Motivation for BSM searches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Success of the standard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Why BSM searches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no"/>
              <a:t>No dark matter candidate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no"/>
              <a:t>Gravity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9000" y="251300"/>
            <a:ext cx="3028825" cy="2273126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/>
        </p:nvSpPr>
        <p:spPr>
          <a:xfrm>
            <a:off x="6314975" y="2423500"/>
            <a:ext cx="2454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 sz="5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source: https://www.quantumdiaries.org/2014/03/14/the-standard-model-a-beautiful-but-flawed-theory/</a:t>
            </a:r>
            <a:endParaRPr sz="5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no" sz="3222"/>
              <a:t>Model independent vs model dependent searches</a:t>
            </a:r>
            <a:endParaRPr sz="3222"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264725" y="1199450"/>
            <a:ext cx="3930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no" sz="1622"/>
              <a:t>Bias</a:t>
            </a:r>
            <a:endParaRPr sz="1622"/>
          </a:p>
          <a:p>
            <a:pPr indent="-331610" lvl="0" marL="457200" rtl="0" algn="l">
              <a:spcBef>
                <a:spcPts val="0"/>
              </a:spcBef>
              <a:spcAft>
                <a:spcPts val="0"/>
              </a:spcAft>
              <a:buSzPts val="1622"/>
              <a:buChar char="●"/>
            </a:pPr>
            <a:r>
              <a:rPr lang="no" sz="1622"/>
              <a:t>Semi-unsupervised vs unsupervised</a:t>
            </a:r>
            <a:endParaRPr sz="1622"/>
          </a:p>
          <a:p>
            <a:pPr indent="-331610" lvl="0" marL="457200" rtl="0" algn="l">
              <a:spcBef>
                <a:spcPts val="0"/>
              </a:spcBef>
              <a:spcAft>
                <a:spcPts val="0"/>
              </a:spcAft>
              <a:buSzPts val="1622"/>
              <a:buChar char="●"/>
            </a:pPr>
            <a:r>
              <a:rPr lang="no" sz="1622"/>
              <a:t>Auto encoder</a:t>
            </a:r>
            <a:endParaRPr sz="1622"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9051" y="1047350"/>
            <a:ext cx="4767923" cy="17716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/>
        </p:nvSpPr>
        <p:spPr>
          <a:xfrm>
            <a:off x="6919075" y="2776850"/>
            <a:ext cx="21279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 sz="5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Source: https://twitter.com/athena_schools/status/1063013435779223553</a:t>
            </a:r>
            <a:endParaRPr sz="5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Anomaly detection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no" sz="1300"/>
              <a:t>Point anomalies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no" sz="1300"/>
              <a:t>Contextual anomalies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no" sz="1300"/>
              <a:t>Collective anomalies</a:t>
            </a:r>
            <a:endParaRPr sz="1300"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925" y="2437400"/>
            <a:ext cx="2906401" cy="2367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71075" y="2424187"/>
            <a:ext cx="2945099" cy="2393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43337" y="2435850"/>
            <a:ext cx="2906396" cy="2370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Auto Encoders</a:t>
            </a:r>
            <a:endParaRPr/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5730" lvl="0" marL="457200" rtl="0" algn="l">
              <a:spcBef>
                <a:spcPts val="0"/>
              </a:spcBef>
              <a:spcAft>
                <a:spcPts val="0"/>
              </a:spcAft>
              <a:buSzPts val="1687"/>
              <a:buChar char="●"/>
            </a:pPr>
            <a:r>
              <a:rPr lang="no" sz="1687"/>
              <a:t>Reconstruction, not copying</a:t>
            </a:r>
            <a:endParaRPr sz="1687"/>
          </a:p>
          <a:p>
            <a:pPr indent="-335730" lvl="0" marL="457200" rtl="0" algn="l">
              <a:spcBef>
                <a:spcPts val="0"/>
              </a:spcBef>
              <a:spcAft>
                <a:spcPts val="0"/>
              </a:spcAft>
              <a:buSzPts val="1687"/>
              <a:buChar char="●"/>
            </a:pPr>
            <a:r>
              <a:rPr lang="no" sz="1687"/>
              <a:t>Hyper parameters</a:t>
            </a:r>
            <a:endParaRPr sz="1687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87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no" sz="529"/>
              <a:t>Source: https://lilianweng.github.io/posts/2018-08-12-vae/</a:t>
            </a:r>
            <a:endParaRPr sz="529"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675" y="2213575"/>
            <a:ext cx="4341027" cy="202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6150" y="270852"/>
            <a:ext cx="2563850" cy="4512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The data sets</a:t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no" sz="1600"/>
              <a:t>Background samples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no" sz="1600"/>
              <a:t>Signals</a:t>
            </a:r>
            <a:endParaRPr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no" sz="1200"/>
              <a:t>Supersymmetric models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no" sz="1200"/>
              <a:t>Vector boson candidate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no" sz="1200"/>
              <a:t>Randall-Sundrum Graviton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no" sz="1200"/>
              <a:t>Dark matter candidate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no" sz="1600"/>
              <a:t>Training, validation and test data sets</a:t>
            </a:r>
            <a:endParaRPr sz="1200"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7024" y="126900"/>
            <a:ext cx="3968799" cy="2355749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/>
        </p:nvSpPr>
        <p:spPr>
          <a:xfrm>
            <a:off x="6432550" y="2502125"/>
            <a:ext cx="25836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 sz="5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source: http://opendata.atlas.cern/release/2020/documentation/datasets/mc.html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9300" y="2722600"/>
            <a:ext cx="3944251" cy="2126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0"/>
          <p:cNvSpPr txBox="1"/>
          <p:nvPr/>
        </p:nvSpPr>
        <p:spPr>
          <a:xfrm>
            <a:off x="5973425" y="4848800"/>
            <a:ext cx="28887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 sz="5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source: https://algotrading101.com/learn/train-test-split/</a:t>
            </a:r>
            <a:endParaRPr sz="5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440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Training of the model</a:t>
            </a:r>
            <a:endParaRPr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no" sz="1600"/>
              <a:t>Scaling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no" sz="1600"/>
              <a:t>Padding of features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no" sz="1600"/>
              <a:t>Tuning and training (Keras-Tuner, hyperband)</a:t>
            </a:r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9025" y="309450"/>
            <a:ext cx="3050149" cy="305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7475" y="2250576"/>
            <a:ext cx="3804526" cy="255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